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325" r:id="rId2"/>
    <p:sldId id="258" r:id="rId3"/>
    <p:sldId id="269" r:id="rId4"/>
    <p:sldId id="270" r:id="rId5"/>
    <p:sldId id="263" r:id="rId6"/>
    <p:sldId id="273" r:id="rId7"/>
    <p:sldId id="274" r:id="rId8"/>
    <p:sldId id="339" r:id="rId9"/>
    <p:sldId id="290" r:id="rId10"/>
    <p:sldId id="293" r:id="rId11"/>
    <p:sldId id="292" r:id="rId12"/>
    <p:sldId id="294" r:id="rId13"/>
    <p:sldId id="291" r:id="rId14"/>
    <p:sldId id="295" r:id="rId15"/>
    <p:sldId id="259" r:id="rId16"/>
    <p:sldId id="314" r:id="rId17"/>
    <p:sldId id="260" r:id="rId18"/>
    <p:sldId id="264" r:id="rId19"/>
    <p:sldId id="278" r:id="rId20"/>
    <p:sldId id="265" r:id="rId21"/>
    <p:sldId id="267" r:id="rId22"/>
    <p:sldId id="334" r:id="rId23"/>
    <p:sldId id="335" r:id="rId24"/>
    <p:sldId id="336" r:id="rId25"/>
    <p:sldId id="340" r:id="rId26"/>
    <p:sldId id="275" r:id="rId27"/>
    <p:sldId id="338" r:id="rId28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66"/>
    <a:srgbClr val="0000FF"/>
    <a:srgbClr val="FFFFFF"/>
    <a:srgbClr val="000000"/>
    <a:srgbClr val="FFFF66"/>
    <a:srgbClr val="FFFF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8141" autoAdjust="0"/>
  </p:normalViewPr>
  <p:slideViewPr>
    <p:cSldViewPr>
      <p:cViewPr varScale="1">
        <p:scale>
          <a:sx n="50" d="100"/>
          <a:sy n="50" d="100"/>
        </p:scale>
        <p:origin x="-96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238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238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ABA6143B-0629-45C0-99B6-755BC04B19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304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238" y="0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85CF8F7-2F22-42AB-A138-332FDBF93081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2" y="3229113"/>
            <a:ext cx="7942239" cy="3058301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7139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238" y="6457139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30C5391-D4D0-4557-A56D-CF2B1E29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sp>
        <p:nvSpPr>
          <p:cNvPr id="1085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85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6731-5302-419F-91E0-6F0595755E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3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5FC3-7F53-4105-9E80-C6EF4E1D90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06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6E3B-0D9A-4ED5-957F-0AEAEBBA76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49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1D73-1D56-49C5-984A-F8F80ED24C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71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F311-FDC1-44B4-828F-0821C3ECB2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38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B84A-C2B9-4211-B11F-C3F669A9D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415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4E6C-FD81-42AA-B462-9CE1A48A86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60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8F6F-0A82-4EC6-9783-F387AAF4F5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85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7564-16B5-4348-ABFD-CFE212C2C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70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E7A0A-56FB-47E0-816A-EEE56CF323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8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7D17-9717-42E4-BA46-3B80C708E7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7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393A-9ECF-4EED-9865-166055C818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43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9174-02DD-4068-89B7-623C09158B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25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sp>
        <p:nvSpPr>
          <p:cNvPr id="1075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75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75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98DB0E4-6D4E-4A8E-805E-5EE97A96BD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4035" r:id="rId2"/>
    <p:sldLayoutId id="2147484034" r:id="rId3"/>
    <p:sldLayoutId id="2147484033" r:id="rId4"/>
    <p:sldLayoutId id="2147484032" r:id="rId5"/>
    <p:sldLayoutId id="2147484031" r:id="rId6"/>
    <p:sldLayoutId id="2147484030" r:id="rId7"/>
    <p:sldLayoutId id="2147484029" r:id="rId8"/>
    <p:sldLayoutId id="2147484028" r:id="rId9"/>
    <p:sldLayoutId id="2147484027" r:id="rId10"/>
    <p:sldLayoutId id="2147484026" r:id="rId11"/>
    <p:sldLayoutId id="2147484025" r:id="rId12"/>
    <p:sldLayoutId id="21474840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kmarathon.com/marathon/eng/home/default.js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6731-5302-419F-91E0-6F0595755E7E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6755" r="3601" b="14673"/>
          <a:stretch/>
        </p:blipFill>
        <p:spPr bwMode="auto">
          <a:xfrm>
            <a:off x="1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332656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CCFF66"/>
                </a:solidFill>
              </a:rPr>
              <a:t>(III) Route:</a:t>
            </a:r>
            <a:r>
              <a:rPr lang="en-US" sz="4800" b="1" dirty="0">
                <a:solidFill>
                  <a:srgbClr val="CCFF66"/>
                </a:solidFill>
              </a:rPr>
              <a:t>10Km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30114" r="52132" b="18221"/>
          <a:stretch/>
        </p:blipFill>
        <p:spPr bwMode="auto">
          <a:xfrm>
            <a:off x="415324" y="980728"/>
            <a:ext cx="8271476" cy="5728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229600" cy="352839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b="1" dirty="0" smtClean="0">
                <a:solidFill>
                  <a:srgbClr val="000000"/>
                </a:solidFill>
                <a:effectLst/>
              </a:rPr>
              <a:t>Half Marathon</a:t>
            </a:r>
            <a:endParaRPr lang="en-US" altLang="zh-TW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b="1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effectLst/>
              </a:rPr>
              <a:t/>
            </a:r>
            <a:br>
              <a:rPr lang="en-US" altLang="zh-TW" b="1" dirty="0">
                <a:solidFill>
                  <a:srgbClr val="000000"/>
                </a:solidFill>
                <a:effectLst/>
              </a:rPr>
            </a:br>
            <a:r>
              <a:rPr lang="en-US" altLang="zh-TW" sz="2550" b="1" dirty="0" smtClean="0">
                <a:solidFill>
                  <a:srgbClr val="000000"/>
                </a:solidFill>
                <a:effectLst/>
              </a:rPr>
              <a:t>Start on </a:t>
            </a:r>
            <a:r>
              <a:rPr lang="en-US" altLang="zh-TW" sz="2550" b="1" dirty="0">
                <a:solidFill>
                  <a:schemeClr val="accent3">
                    <a:lumMod val="75000"/>
                  </a:schemeClr>
                </a:solidFill>
              </a:rPr>
              <a:t>Nathan Road, TST (near Hotel Miramar)</a:t>
            </a:r>
            <a:r>
              <a:rPr lang="en-US" altLang="zh-TW" sz="2550" dirty="0" smtClean="0">
                <a:solidFill>
                  <a:srgbClr val="000000"/>
                </a:solidFill>
                <a:effectLst/>
              </a:rPr>
              <a:t>    </a:t>
            </a:r>
            <a:br>
              <a:rPr lang="en-US" altLang="zh-TW" sz="2550" dirty="0" smtClean="0">
                <a:solidFill>
                  <a:srgbClr val="000000"/>
                </a:solidFill>
                <a:effectLst/>
              </a:rPr>
            </a:br>
            <a:r>
              <a:rPr lang="en-US" altLang="zh-TW" sz="255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zh-TW" sz="2550" dirty="0" smtClean="0">
                <a:solidFill>
                  <a:srgbClr val="000000"/>
                </a:solidFill>
                <a:effectLst/>
              </a:rPr>
            </a:br>
            <a:r>
              <a:rPr lang="en-US" sz="2550" dirty="0" smtClean="0">
                <a:solidFill>
                  <a:srgbClr val="000000"/>
                </a:solidFill>
              </a:rPr>
              <a:t>Turning </a:t>
            </a:r>
            <a:r>
              <a:rPr lang="en-US" sz="2550" dirty="0">
                <a:solidFill>
                  <a:srgbClr val="000000"/>
                </a:solidFill>
              </a:rPr>
              <a:t>Point </a:t>
            </a:r>
            <a:r>
              <a:rPr lang="en-US" sz="2550" dirty="0" smtClean="0">
                <a:solidFill>
                  <a:srgbClr val="000000"/>
                </a:solidFill>
              </a:rPr>
              <a:t>–</a:t>
            </a:r>
            <a:r>
              <a:rPr lang="en-US" sz="2550" dirty="0" err="1" smtClean="0">
                <a:solidFill>
                  <a:srgbClr val="000000"/>
                </a:solidFill>
              </a:rPr>
              <a:t>Tsing</a:t>
            </a:r>
            <a:r>
              <a:rPr lang="en-US" sz="2550" dirty="0" smtClean="0">
                <a:solidFill>
                  <a:srgbClr val="000000"/>
                </a:solidFill>
              </a:rPr>
              <a:t> </a:t>
            </a:r>
            <a:r>
              <a:rPr lang="en-US" sz="2550" dirty="0" err="1" smtClean="0">
                <a:solidFill>
                  <a:srgbClr val="000000"/>
                </a:solidFill>
              </a:rPr>
              <a:t>Kwai</a:t>
            </a:r>
            <a:r>
              <a:rPr lang="en-US" sz="2550" dirty="0" smtClean="0">
                <a:solidFill>
                  <a:srgbClr val="000000"/>
                </a:solidFill>
              </a:rPr>
              <a:t> Highway(near </a:t>
            </a:r>
            <a:r>
              <a:rPr lang="en-US" sz="2550" dirty="0">
                <a:solidFill>
                  <a:srgbClr val="000000"/>
                </a:solidFill>
              </a:rPr>
              <a:t>Exit 4A, Route 3) </a:t>
            </a:r>
            <a:r>
              <a:rPr lang="en-US" sz="2550" dirty="0" smtClean="0">
                <a:solidFill>
                  <a:srgbClr val="000000"/>
                </a:solidFill>
              </a:rPr>
              <a:t>   </a:t>
            </a:r>
            <a:br>
              <a:rPr lang="en-US" sz="2550" dirty="0" smtClean="0">
                <a:solidFill>
                  <a:srgbClr val="000000"/>
                </a:solidFill>
              </a:rPr>
            </a:br>
            <a:r>
              <a:rPr lang="en-US" sz="2550" dirty="0" smtClean="0">
                <a:solidFill>
                  <a:srgbClr val="000000"/>
                </a:solidFill>
              </a:rPr>
              <a:t/>
            </a:r>
            <a:br>
              <a:rPr lang="en-US" sz="2550" dirty="0" smtClean="0">
                <a:solidFill>
                  <a:srgbClr val="000000"/>
                </a:solidFill>
              </a:rPr>
            </a:br>
            <a:r>
              <a:rPr lang="en-US" altLang="zh-TW" sz="2550" b="1" dirty="0" smtClean="0">
                <a:solidFill>
                  <a:srgbClr val="000000"/>
                </a:solidFill>
                <a:effectLst/>
              </a:rPr>
              <a:t>Finish at </a:t>
            </a:r>
            <a:r>
              <a:rPr lang="en-US" altLang="zh-TW" sz="2550" b="1" dirty="0">
                <a:solidFill>
                  <a:schemeClr val="accent3">
                    <a:lumMod val="75000"/>
                  </a:schemeClr>
                </a:solidFill>
              </a:rPr>
              <a:t>Victoria Park, Hong Kong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90872" y="687289"/>
            <a:ext cx="8229600" cy="7254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kern="1200" dirty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+mn-cs"/>
              </a:rPr>
              <a:t>(III) Route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457200" y="3899148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457200" y="4797152"/>
            <a:ext cx="3603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457200" y="3968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kumimoji="1" lang="en-US" altLang="zh-TW" sz="4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General </a:t>
            </a: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Information (cont.)</a:t>
            </a:r>
            <a:endParaRPr kumimoji="1" lang="en-US" altLang="zh-TW" sz="4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58750"/>
            <a:ext cx="8640960" cy="74997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kern="1200" dirty="0">
                <a:solidFill>
                  <a:srgbClr val="CCFF66"/>
                </a:solidFill>
              </a:rPr>
              <a:t>	</a:t>
            </a:r>
            <a:r>
              <a:rPr lang="en-US" altLang="zh-TW" sz="4800" b="1" kern="1200" dirty="0">
                <a:solidFill>
                  <a:srgbClr val="CCFF66"/>
                </a:solidFill>
              </a:rPr>
              <a:t>(III) Route: </a:t>
            </a:r>
            <a:r>
              <a:rPr lang="en-US" sz="4800" b="1" kern="1200" dirty="0">
                <a:solidFill>
                  <a:srgbClr val="CCFF66"/>
                </a:solidFill>
              </a:rPr>
              <a:t>Half Marathon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30308" r="52494" b="17978"/>
          <a:stretch/>
        </p:blipFill>
        <p:spPr bwMode="auto">
          <a:xfrm>
            <a:off x="539552" y="908720"/>
            <a:ext cx="8136904" cy="5679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619919"/>
            <a:ext cx="8229600" cy="5048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kern="1200" dirty="0" smtClean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+mn-cs"/>
              </a:rPr>
              <a:t>(III) Route</a:t>
            </a:r>
            <a:endParaRPr lang="en-US" altLang="zh-TW" sz="3200" kern="1200" dirty="0">
              <a:solidFill>
                <a:srgbClr val="000000"/>
              </a:solidFill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" y="1196752"/>
            <a:ext cx="8229600" cy="5274171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kumimoji="1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Full Marathon</a:t>
            </a:r>
            <a:endParaRPr kumimoji="1" lang="en-US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1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kumimoji="1" lang="en-US" altLang="zh-TW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altLang="zh-TW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1" lang="en-US" altLang="zh-TW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Start </a:t>
            </a:r>
            <a:r>
              <a:rPr kumimoji="1"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on </a:t>
            </a:r>
            <a:r>
              <a:rPr kumimoji="1" lang="en-US" altLang="zh-TW" sz="25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Road, TST (near Hotel Miramar)</a:t>
            </a:r>
            <a:r>
              <a:rPr kumimoji="1" lang="en-US" altLang="zh-TW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br>
              <a:rPr kumimoji="1" lang="en-US" altLang="zh-TW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altLang="zh-TW" sz="2500" dirty="0">
                <a:solidFill>
                  <a:srgbClr val="000000"/>
                </a:solidFill>
              </a:rPr>
              <a:t>Stonecutters </a:t>
            </a:r>
            <a:r>
              <a:rPr lang="en-US" altLang="zh-TW" sz="2500" dirty="0" smtClean="0">
                <a:solidFill>
                  <a:srgbClr val="000000"/>
                </a:solidFill>
              </a:rPr>
              <a:t>Bridge</a:t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r>
              <a:rPr lang="en-US" altLang="zh-TW" sz="2500" dirty="0" smtClean="0">
                <a:solidFill>
                  <a:srgbClr val="000000"/>
                </a:solidFill>
              </a:rPr>
              <a:t/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r>
              <a:rPr lang="en-US" sz="2500" dirty="0" err="1">
                <a:solidFill>
                  <a:srgbClr val="000000"/>
                </a:solidFill>
              </a:rPr>
              <a:t>Tsing</a:t>
            </a:r>
            <a:r>
              <a:rPr lang="en-US" sz="2500" dirty="0">
                <a:solidFill>
                  <a:srgbClr val="000000"/>
                </a:solidFill>
              </a:rPr>
              <a:t> Ma Bridge</a:t>
            </a:r>
            <a:r>
              <a:rPr lang="en-US" altLang="zh-TW" sz="2500" dirty="0" smtClean="0">
                <a:solidFill>
                  <a:srgbClr val="000000"/>
                </a:solidFill>
              </a:rPr>
              <a:t/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</a:rPr>
              <a:t>Turning </a:t>
            </a:r>
            <a:r>
              <a:rPr lang="en-US" sz="2400" dirty="0">
                <a:solidFill>
                  <a:srgbClr val="000000"/>
                </a:solidFill>
              </a:rPr>
              <a:t>Point </a:t>
            </a:r>
            <a:r>
              <a:rPr lang="en-US" sz="2400" dirty="0" smtClean="0">
                <a:solidFill>
                  <a:srgbClr val="000000"/>
                </a:solidFill>
              </a:rPr>
              <a:t>– </a:t>
            </a:r>
            <a:r>
              <a:rPr lang="en-US" sz="2500" dirty="0" smtClean="0">
                <a:solidFill>
                  <a:srgbClr val="000000"/>
                </a:solidFill>
              </a:rPr>
              <a:t>Ting </a:t>
            </a:r>
            <a:r>
              <a:rPr lang="en-US" sz="2500" dirty="0" err="1" smtClean="0">
                <a:solidFill>
                  <a:srgbClr val="000000"/>
                </a:solidFill>
              </a:rPr>
              <a:t>Kau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Bridge </a:t>
            </a: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>Cheung </a:t>
            </a:r>
            <a:r>
              <a:rPr lang="en-US" sz="2500" dirty="0" err="1" smtClean="0">
                <a:solidFill>
                  <a:srgbClr val="000000"/>
                </a:solidFill>
              </a:rPr>
              <a:t>Tsing</a:t>
            </a:r>
            <a:r>
              <a:rPr lang="en-US" sz="2500" dirty="0" smtClean="0">
                <a:solidFill>
                  <a:srgbClr val="000000"/>
                </a:solidFill>
              </a:rPr>
              <a:t> Tunnel</a:t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>Western </a:t>
            </a:r>
            <a:r>
              <a:rPr lang="en-US" sz="2500" dirty="0" err="1" smtClean="0">
                <a:solidFill>
                  <a:srgbClr val="000000"/>
                </a:solidFill>
              </a:rPr>
              <a:t>Harbour</a:t>
            </a:r>
            <a:r>
              <a:rPr lang="en-US" sz="2500" dirty="0" smtClean="0">
                <a:solidFill>
                  <a:srgbClr val="000000"/>
                </a:solidFill>
              </a:rPr>
              <a:t> Crossing</a:t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kumimoji="1" lang="en-US" altLang="zh-TW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Finish </a:t>
            </a:r>
            <a:r>
              <a:rPr kumimoji="1"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at </a:t>
            </a:r>
            <a:r>
              <a:rPr kumimoji="1" lang="en-US" altLang="zh-TW" sz="25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Park, Hong Kong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kumimoji="1"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481013" y="3140968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468313" y="55091"/>
            <a:ext cx="822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kumimoji="1" lang="en-US" altLang="zh-TW" sz="4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General </a:t>
            </a: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Information (cont.)</a:t>
            </a:r>
            <a:endParaRPr kumimoji="1" lang="en-US" altLang="zh-TW" sz="4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95503" y="3789040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518344" y="4377804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26530" y="4966568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526530" y="5614640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526530" y="6224612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06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(III) Route: </a:t>
            </a:r>
            <a:r>
              <a:rPr lang="en-US" sz="4800" b="1" kern="1200" dirty="0">
                <a:solidFill>
                  <a:srgbClr val="CCFF66"/>
                </a:solidFill>
              </a:rPr>
              <a:t>Full Marathon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0572" r="51964" b="27429"/>
          <a:stretch/>
        </p:blipFill>
        <p:spPr bwMode="auto">
          <a:xfrm>
            <a:off x="683568" y="1124743"/>
            <a:ext cx="7776864" cy="5443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311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2. Supports &amp; Incentives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856984" cy="496855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 smtClean="0">
                <a:solidFill>
                  <a:srgbClr val="000000"/>
                </a:solidFill>
              </a:rPr>
              <a:t>Each </a:t>
            </a:r>
            <a:r>
              <a:rPr lang="en-US" altLang="zh-TW" sz="2500" dirty="0" err="1" smtClean="0">
                <a:solidFill>
                  <a:srgbClr val="000000"/>
                </a:solidFill>
              </a:rPr>
              <a:t>CityU</a:t>
            </a:r>
            <a:r>
              <a:rPr lang="en-US" altLang="zh-TW" sz="2500" dirty="0" smtClean="0">
                <a:solidFill>
                  <a:srgbClr val="000000"/>
                </a:solidFill>
              </a:rPr>
              <a:t> delegate will be given a running uniform (running vest / t-shirt), </a:t>
            </a:r>
            <a:r>
              <a:rPr lang="en-US" altLang="zh-TW" sz="2500" b="1" dirty="0" smtClean="0">
                <a:solidFill>
                  <a:schemeClr val="accent3">
                    <a:lumMod val="75000"/>
                  </a:schemeClr>
                </a:solidFill>
              </a:rPr>
              <a:t>all participants are required</a:t>
            </a:r>
            <a:r>
              <a:rPr lang="en-US" altLang="zh-TW" sz="25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TW" sz="2500" b="1" dirty="0" smtClean="0">
                <a:solidFill>
                  <a:schemeClr val="accent3">
                    <a:lumMod val="75000"/>
                  </a:schemeClr>
                </a:solidFill>
              </a:rPr>
              <a:t>to wear the running uniforms at their races to show our unity</a:t>
            </a:r>
            <a:r>
              <a:rPr lang="en-US" altLang="zh-TW" sz="2500" b="1" dirty="0" smtClean="0">
                <a:solidFill>
                  <a:srgbClr val="000000"/>
                </a:solidFill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altLang="zh-TW" sz="25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Baggage handling service </a:t>
            </a:r>
            <a:r>
              <a:rPr lang="en-US" altLang="zh-TW" sz="2500" dirty="0" smtClean="0">
                <a:solidFill>
                  <a:srgbClr val="000000"/>
                </a:solidFill>
              </a:rPr>
              <a:t>(To be confirmed).</a:t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endParaRPr lang="en-US" altLang="zh-TW" sz="25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Physiotherapy service (To be confirmed</a:t>
            </a:r>
            <a:r>
              <a:rPr lang="en-US" altLang="zh-TW" sz="2500" dirty="0" smtClean="0">
                <a:solidFill>
                  <a:srgbClr val="000000"/>
                </a:solidFill>
              </a:rPr>
              <a:t>).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altLang="zh-TW" sz="25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Group or individual </a:t>
            </a:r>
            <a:r>
              <a:rPr lang="en-US" altLang="zh-TW" sz="2500" dirty="0" smtClean="0">
                <a:solidFill>
                  <a:srgbClr val="000000"/>
                </a:solidFill>
              </a:rPr>
              <a:t>photos. 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altLang="zh-TW" sz="25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The top runners (Net Time) in each category of the </a:t>
            </a:r>
            <a:r>
              <a:rPr lang="en-US" altLang="zh-TW" sz="2500" dirty="0" err="1">
                <a:solidFill>
                  <a:srgbClr val="000000"/>
                </a:solidFill>
              </a:rPr>
              <a:t>CityU</a:t>
            </a:r>
            <a:r>
              <a:rPr lang="en-US" altLang="zh-TW" sz="2500" dirty="0">
                <a:solidFill>
                  <a:srgbClr val="000000"/>
                </a:solidFill>
              </a:rPr>
              <a:t> Delegation will be given a trophy and invited to the Reunion &amp; Prize Presentation Dinner.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altLang="zh-TW" sz="25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CCFF66"/>
                </a:solidFill>
              </a:rPr>
              <a:t>2. Supports &amp; </a:t>
            </a:r>
            <a:r>
              <a:rPr lang="en-US" altLang="zh-TW" sz="4000" b="1" kern="1200" dirty="0" smtClean="0">
                <a:solidFill>
                  <a:srgbClr val="CCFF66"/>
                </a:solidFill>
              </a:rPr>
              <a:t>Incentives (cont.)</a:t>
            </a:r>
            <a:endParaRPr lang="en-US" altLang="zh-TW" sz="4000" b="1" kern="1200" dirty="0">
              <a:solidFill>
                <a:srgbClr val="CCFF66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Tx/>
              <a:buFont typeface="+mj-lt"/>
              <a:buAutoNum type="arabicPeriod" startAt="6"/>
              <a:defRPr/>
            </a:pPr>
            <a:r>
              <a:rPr lang="en-US" altLang="zh-TW" sz="2600" dirty="0" smtClean="0">
                <a:solidFill>
                  <a:srgbClr val="000000"/>
                </a:solidFill>
              </a:rPr>
              <a:t>Running Clinics will be arranged from November </a:t>
            </a:r>
            <a:r>
              <a:rPr lang="en-US" altLang="zh-TW" sz="2600" dirty="0">
                <a:solidFill>
                  <a:srgbClr val="000000"/>
                </a:solidFill>
              </a:rPr>
              <a:t>4</a:t>
            </a:r>
            <a:r>
              <a:rPr lang="en-US" altLang="zh-TW" sz="2600" dirty="0" smtClean="0">
                <a:solidFill>
                  <a:srgbClr val="000000"/>
                </a:solidFill>
              </a:rPr>
              <a:t>, 2013 to January 23, 2014 for participants.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6"/>
              <a:defRPr/>
            </a:pPr>
            <a:endParaRPr lang="en-US" altLang="zh-TW" sz="26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6"/>
              <a:defRPr/>
            </a:pPr>
            <a:r>
              <a:rPr lang="en-US" altLang="zh-TW" sz="2600" dirty="0" smtClean="0">
                <a:solidFill>
                  <a:srgbClr val="000000"/>
                </a:solidFill>
              </a:rPr>
              <a:t>Briefing seminar will be held on </a:t>
            </a:r>
            <a:r>
              <a:rPr lang="en-US" altLang="zh-TW" sz="2600" dirty="0" smtClean="0">
                <a:solidFill>
                  <a:schemeClr val="accent3">
                    <a:lumMod val="75000"/>
                  </a:schemeClr>
                </a:solidFill>
              </a:rPr>
              <a:t>December 5, 2013</a:t>
            </a:r>
            <a:r>
              <a:rPr lang="en-US" altLang="zh-TW" sz="2600" dirty="0" smtClean="0">
                <a:solidFill>
                  <a:srgbClr val="000000"/>
                </a:solidFill>
              </a:rPr>
              <a:t> at the Joint Sports Centre, Renfrew Road, to brief members of delegation on full details concerning the event.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6"/>
              <a:defRPr/>
            </a:pPr>
            <a:endParaRPr lang="en-US" altLang="zh-TW" sz="26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6"/>
              <a:defRPr/>
            </a:pPr>
            <a:r>
              <a:rPr lang="en-US" altLang="zh-TW" sz="2600" dirty="0" smtClean="0">
                <a:solidFill>
                  <a:srgbClr val="000000"/>
                </a:solidFill>
              </a:rPr>
              <a:t>Support &amp; incentives will only be given to those who wear </a:t>
            </a:r>
            <a:r>
              <a:rPr lang="en-US" altLang="zh-TW" sz="2600" dirty="0" err="1" smtClean="0">
                <a:solidFill>
                  <a:schemeClr val="accent3">
                    <a:lumMod val="75000"/>
                  </a:schemeClr>
                </a:solidFill>
              </a:rPr>
              <a:t>CityU</a:t>
            </a:r>
            <a:r>
              <a:rPr lang="en-US" altLang="zh-TW" sz="2600" dirty="0" smtClean="0">
                <a:solidFill>
                  <a:schemeClr val="accent3">
                    <a:lumMod val="75000"/>
                  </a:schemeClr>
                </a:solidFill>
              </a:rPr>
              <a:t> running uniforms </a:t>
            </a:r>
            <a:r>
              <a:rPr lang="en-US" altLang="zh-TW" sz="2600" dirty="0" smtClean="0">
                <a:solidFill>
                  <a:srgbClr val="000000"/>
                </a:solidFill>
              </a:rPr>
              <a:t>in the race.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endParaRPr lang="en-US" altLang="zh-TW" sz="24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3. Important Days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60501"/>
              </p:ext>
            </p:extLst>
          </p:nvPr>
        </p:nvGraphicFramePr>
        <p:xfrm>
          <a:off x="755576" y="1628800"/>
          <a:ext cx="7632848" cy="40324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96544"/>
                <a:gridCol w="2736304"/>
              </a:tblGrid>
              <a:tr h="420527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Events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Date</a:t>
                      </a:r>
                      <a:endParaRPr lang="zh-HK" altLang="en-US" dirty="0"/>
                    </a:p>
                  </a:txBody>
                  <a:tcPr/>
                </a:tc>
              </a:tr>
              <a:tr h="80360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Running Clinic</a:t>
                      </a:r>
                      <a:b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(6 sessions/ courses; total 3 courses)</a:t>
                      </a:r>
                      <a:endParaRPr lang="zh-HK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 4, 2013 – </a:t>
                      </a:r>
                      <a:b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Jan 23, 2014</a:t>
                      </a:r>
                      <a:endParaRPr lang="zh-HK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Deadline of Enrolment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Nov 15, 2013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Briefing Seminar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Dec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5</a:t>
                      </a: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, 2013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155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4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Uniform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Collection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Jan 16-23, 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5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Flag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Presentation Ceremony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Feb 7, 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Race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Feb 16,2014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7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Re-union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&amp; Prize Presentation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Mar 22, 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786688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I. Running Clinic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1484313"/>
            <a:ext cx="9070975" cy="5113337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Date:	Start from November 4, 2013 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		6 Running Sessions  Total 3 Courses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Venue: Joint Sports Centre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		   Renfrew Road,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Kln</a:t>
            </a:r>
            <a:r>
              <a:rPr lang="en-US" altLang="zh-TW" sz="2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Time: 7:00 – 9:00p.m. (Monday &amp; Thursday)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Instructor: Mr.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Gi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Ka</a:t>
            </a:r>
            <a:r>
              <a:rPr lang="en-US" altLang="zh-TW" sz="2400" dirty="0" smtClean="0">
                <a:solidFill>
                  <a:srgbClr val="000000"/>
                </a:solidFill>
              </a:rPr>
              <a:t> Man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(Free for all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CityU</a:t>
            </a:r>
            <a:r>
              <a:rPr lang="en-US" altLang="zh-TW" sz="2400" dirty="0" smtClean="0">
                <a:solidFill>
                  <a:srgbClr val="000000"/>
                </a:solidFill>
              </a:rPr>
              <a:t> delegation members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Course Information: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altLang="zh-TW" sz="1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http://www.cb.cityu.edu.hk/sds/marathon/?category=important_days&amp;page=clinic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524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II. Uniform Collection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893175" cy="3096344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Date:  January 16-23, 2014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Venue:	Sports Centre Service Counter, 			Hu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Fa</a:t>
            </a:r>
            <a:r>
              <a:rPr lang="en-US" altLang="zh-TW" sz="28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Kuang</a:t>
            </a:r>
            <a:r>
              <a:rPr lang="en-US" altLang="zh-TW" sz="2800" dirty="0" smtClean="0">
                <a:solidFill>
                  <a:srgbClr val="000000"/>
                </a:solidFill>
              </a:rPr>
              <a:t> Sports Centre,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CityU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Enquiries: </a:t>
            </a:r>
            <a:r>
              <a:rPr lang="en-US" altLang="zh-CN" sz="2800" dirty="0" smtClean="0">
                <a:solidFill>
                  <a:srgbClr val="000000"/>
                </a:solidFill>
              </a:rPr>
              <a:t>3442 5255 Ms. Li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Time: 10:00a.m. </a:t>
            </a:r>
            <a:r>
              <a:rPr lang="en-US" altLang="zh-TW" sz="2800" dirty="0" smtClean="0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zh-TW" sz="2800" dirty="0" smtClean="0">
                <a:solidFill>
                  <a:srgbClr val="000000"/>
                </a:solidFill>
              </a:rPr>
              <a:t> 8:30p.m.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4"/>
          <a:stretch/>
        </p:blipFill>
        <p:spPr bwMode="auto">
          <a:xfrm>
            <a:off x="3872586" y="4581128"/>
            <a:ext cx="5164629" cy="2129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3533" b="46254"/>
          <a:stretch/>
        </p:blipFill>
        <p:spPr bwMode="auto">
          <a:xfrm>
            <a:off x="323528" y="4581128"/>
            <a:ext cx="3294743" cy="2129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692696"/>
            <a:ext cx="6192689" cy="1368152"/>
          </a:xfrm>
          <a:solidFill>
            <a:schemeClr val="tx1">
              <a:alpha val="54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TW" sz="3200" dirty="0" smtClean="0">
                <a:solidFill>
                  <a:srgbClr val="FFFF00"/>
                </a:solidFill>
              </a:rPr>
              <a:t>                 </a:t>
            </a:r>
            <a:r>
              <a:rPr lang="en-US" altLang="zh-TW" sz="2000" dirty="0" smtClean="0">
                <a:solidFill>
                  <a:srgbClr val="FFFF00"/>
                </a:solidFill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</a:rPr>
            </a:br>
            <a:r>
              <a:rPr lang="en-US" altLang="zh-TW" sz="2000" dirty="0" smtClean="0">
                <a:solidFill>
                  <a:srgbClr val="FFFF00"/>
                </a:solidFill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Date: 	December 5, 2013 (Thursday) </a:t>
            </a:r>
            <a:br>
              <a:rPr lang="en-US" altLang="zh-TW" sz="2000" dirty="0" smtClean="0">
                <a:solidFill>
                  <a:srgbClr val="0000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Time:  </a:t>
            </a:r>
            <a:r>
              <a:rPr lang="en-US" altLang="zh-TW" sz="2000" dirty="0">
                <a:solidFill>
                  <a:srgbClr val="000000"/>
                </a:solidFill>
              </a:rPr>
              <a:t>	</a:t>
            </a:r>
            <a:r>
              <a:rPr lang="en-US" altLang="zh-TW" sz="2000" dirty="0" smtClean="0">
                <a:solidFill>
                  <a:srgbClr val="000000"/>
                </a:solidFill>
              </a:rPr>
              <a:t>7:00 p.m. – 9:00 p.m. </a:t>
            </a:r>
            <a:br>
              <a:rPr lang="en-US" altLang="zh-TW" sz="2000" dirty="0" smtClean="0">
                <a:solidFill>
                  <a:srgbClr val="0000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Place: 	Joint Sports Centre</a:t>
            </a:r>
            <a:br>
              <a:rPr lang="en-US" altLang="zh-TW" sz="2000" dirty="0" smtClean="0">
                <a:solidFill>
                  <a:srgbClr val="000000"/>
                </a:solidFill>
              </a:rPr>
            </a:br>
            <a:r>
              <a:rPr lang="en-US" altLang="zh-TW" sz="1600" dirty="0" smtClean="0">
                <a:solidFill>
                  <a:srgbClr val="000000"/>
                </a:solidFill>
              </a:rPr>
              <a:t> 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708921"/>
            <a:ext cx="6336506" cy="352839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7:00pm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Registration and Introduction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800" b="1" dirty="0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7:15pm	Information Session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		1. General Information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		2. Supports &amp; Incentives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		3. Important Days</a:t>
            </a: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		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4. Arrangement of Race Day	</a:t>
            </a: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					</a:t>
            </a:r>
            <a:endParaRPr lang="en-US" altLang="zh-TW" sz="1800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7:30pm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sz="1800" b="1" dirty="0">
                <a:solidFill>
                  <a:srgbClr val="000000"/>
                </a:solidFill>
                <a:effectLst/>
              </a:rPr>
              <a:t>Technical Session: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		Speaker</a:t>
            </a:r>
            <a:r>
              <a:rPr lang="en-US" sz="1800" dirty="0">
                <a:solidFill>
                  <a:srgbClr val="000000"/>
                </a:solidFill>
                <a:effectLst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1800" dirty="0" smtClean="0">
                <a:solidFill>
                  <a:srgbClr val="000000"/>
                </a:solidFill>
                <a:effectLst/>
              </a:rPr>
            </a:br>
            <a:r>
              <a:rPr lang="en-US" sz="1800" dirty="0" smtClean="0">
                <a:solidFill>
                  <a:srgbClr val="000000"/>
                </a:solidFill>
                <a:effectLst/>
              </a:rPr>
              <a:t>		1. </a:t>
            </a:r>
            <a:r>
              <a:rPr lang="en-US" sz="1800" dirty="0">
                <a:solidFill>
                  <a:srgbClr val="000000"/>
                </a:solidFill>
                <a:effectLst/>
              </a:rPr>
              <a:t>Mr.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Gi</a:t>
            </a: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Ka</a:t>
            </a:r>
            <a:r>
              <a:rPr lang="en-US" sz="1800" dirty="0">
                <a:solidFill>
                  <a:srgbClr val="000000"/>
                </a:solidFill>
                <a:effectLst/>
              </a:rPr>
              <a:t> Man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>	2. </a:t>
            </a:r>
            <a:r>
              <a:rPr lang="en-US" sz="1800" dirty="0">
                <a:solidFill>
                  <a:srgbClr val="000000"/>
                </a:solidFill>
                <a:effectLst/>
              </a:rPr>
              <a:t>Mr. Wong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Tak</a:t>
            </a: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</a:rPr>
              <a:t>Shing</a:t>
            </a:r>
            <a:endParaRPr lang="en-US" altLang="zh-TW" sz="1800" b="1" dirty="0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800" b="1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800" dirty="0" smtClean="0"/>
          </a:p>
        </p:txBody>
      </p:sp>
      <p:pic>
        <p:nvPicPr>
          <p:cNvPr id="4100" name="Picture 5" descr="http://www.hkmarathon.com/marathon/eng/home/images/marathon_index_nav_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3056"/>
            <a:ext cx="1625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28" y="112425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Briefing Seminar</a:t>
            </a:r>
            <a:endParaRPr kumimoji="1" lang="zh-HK" altLang="en-US" sz="32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97242" y="2204864"/>
            <a:ext cx="221877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80000"/>
              </a:lnSpc>
              <a:buClr>
                <a:srgbClr val="FFFF99"/>
              </a:buClr>
              <a:defRPr/>
            </a:pPr>
            <a:r>
              <a:rPr kumimoji="1" lang="en-US" altLang="zh-TW" sz="3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Rundown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3977"/>
            <a:ext cx="9217024" cy="13728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III. Flag Presentation </a:t>
            </a:r>
            <a:b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Ceremony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1"/>
            <a:ext cx="8507412" cy="1440159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Date: </a:t>
            </a:r>
            <a:r>
              <a:rPr lang="en-US" altLang="zh-TW" sz="2400" dirty="0">
                <a:solidFill>
                  <a:srgbClr val="000000"/>
                </a:solidFill>
              </a:rPr>
              <a:t>	</a:t>
            </a:r>
            <a:r>
              <a:rPr lang="en-US" altLang="zh-TW" sz="2400" dirty="0" smtClean="0">
                <a:solidFill>
                  <a:srgbClr val="000000"/>
                </a:solidFill>
              </a:rPr>
              <a:t>7 February, 2014 (Friday)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Venue: </a:t>
            </a:r>
            <a:r>
              <a:rPr lang="en-US" altLang="zh-TW" sz="2400" dirty="0">
                <a:solidFill>
                  <a:srgbClr val="000000"/>
                </a:solidFill>
              </a:rPr>
              <a:t>	</a:t>
            </a:r>
            <a:r>
              <a:rPr lang="en-US" altLang="zh-TW" sz="2400" dirty="0" smtClean="0">
                <a:solidFill>
                  <a:srgbClr val="000000"/>
                </a:solidFill>
              </a:rPr>
              <a:t>University Circle,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CityU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Time: 	12:15 – 12:45pm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zh-TW" sz="2400" u="sng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2050" name="Picture 2" descr="F:\Marathon 2012\Photos\Flag presentation\DSC_2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572000" cy="30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5425"/>
            <a:ext cx="8507412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IV. Re-union &amp; Prize Presentation Dinner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68152"/>
            <a:ext cx="8507412" cy="5373216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Date: 		March 22, 2014 (Sat)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Venue:		</a:t>
            </a:r>
            <a:r>
              <a:rPr lang="en-US" altLang="zh-TW" sz="2700" dirty="0" smtClean="0">
                <a:solidFill>
                  <a:srgbClr val="000000"/>
                </a:solidFill>
              </a:rPr>
              <a:t>James Liu Multi-purpose 					Room(Multi-purpose Room 				A,B,C),</a:t>
            </a:r>
            <a:r>
              <a:rPr lang="en-US" altLang="zh-TW" sz="2700" dirty="0">
                <a:solidFill>
                  <a:srgbClr val="000000"/>
                </a:solidFill>
              </a:rPr>
              <a:t> </a:t>
            </a:r>
            <a:r>
              <a:rPr lang="en-US" altLang="zh-TW" sz="2700" dirty="0" smtClean="0">
                <a:solidFill>
                  <a:srgbClr val="000000"/>
                </a:solidFill>
              </a:rPr>
              <a:t>4/F, Amenities Building, 			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CityU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Time: 		7:00 </a:t>
            </a:r>
            <a:r>
              <a:rPr lang="en-US" altLang="zh-TW" sz="2800" dirty="0" smtClean="0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zh-TW" sz="2800" dirty="0" smtClean="0">
                <a:solidFill>
                  <a:srgbClr val="000000"/>
                </a:solidFill>
              </a:rPr>
              <a:t> 10:00p.m.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Fee: 		$120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dirty="0">
                <a:solidFill>
                  <a:srgbClr val="000000"/>
                </a:solidFill>
              </a:rPr>
              <a:t>	</a:t>
            </a:r>
            <a:r>
              <a:rPr lang="en-US" altLang="zh-TW" sz="2800" dirty="0" smtClean="0">
                <a:solidFill>
                  <a:srgbClr val="000000"/>
                </a:solidFill>
              </a:rPr>
              <a:t>			</a:t>
            </a:r>
            <a:r>
              <a:rPr lang="en-US" altLang="zh-TW" sz="2400" dirty="0" smtClean="0">
                <a:solidFill>
                  <a:srgbClr val="000000"/>
                </a:solidFill>
              </a:rPr>
              <a:t>*Free of charge for Top 5 runners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Registration: 	To be announced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:\CityU Delegation - Marathon 馬拉松\Marathon 2011\Re-union\Re-union_Barnie Kwok_2011-03-26\DSC_2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7"/>
          <a:stretch>
            <a:fillRect/>
          </a:stretch>
        </p:blipFill>
        <p:spPr bwMode="auto">
          <a:xfrm>
            <a:off x="5219700" y="3141663"/>
            <a:ext cx="39243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P:\CityU Delegation - Marathon 馬拉松\Marathon 2011\Re-union\Re-union_Barnie Kwok_2011-03-26\DSC_2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379663"/>
            <a:ext cx="29813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P:\CityU Delegation - Marathon 馬拉松\Marathon 2011\Re-union\Re-union_Barnie Kwok_2011-03-26\DSC_2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941638"/>
            <a:ext cx="2613025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 descr="P:\CityU Delegation - Marathon 馬拉松\Marathon 2011\Re-union\Re-union_Barnie Kwok_2011-03-26\DSC_2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80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P:\CityU Delegation - Marathon 馬拉松\Marathon 2011\Re-union\Re-union_Barnie Kwok_2011-03-26\DSC_23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-19050"/>
            <a:ext cx="47371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:\CityU Delegation - Marathon 馬拉松\Marathon 2011\Re-union\Re-union_Barnie Kwok_2011-03-26\DSC_2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0"/>
            <a:ext cx="32464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" descr="P:\CityU Delegation - Marathon 馬拉松\Marathon 2011\Re-union\Re-union_Barnie Kwok_2011-03-26\DSC_2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6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P:\CityU Delegation - Marathon 馬拉松\Marathon 2011\Re-union\Re-union_Barnie Kwok_2011-03-26\DSC_2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0"/>
            <a:ext cx="3246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P:\CityU Delegation - Marathon 馬拉松\Marathon 2011\Re-union\Re-union_Barnie Kwok_2011-03-26\DSC_2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11563"/>
            <a:ext cx="48768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P:\CityU Delegation - Marathon 馬拉松\Marathon 2011\Re-union\Re-union_Barnie Kwok_2011-03-26\DSC_24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48768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P:\CityU Delegation - Marathon 馬拉松\Marathon 2011\Re-union\Re-union_Barnie Kwok_2011-03-26\DSC_2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2186" r="3276" b="9901"/>
          <a:stretch>
            <a:fillRect/>
          </a:stretch>
        </p:blipFill>
        <p:spPr bwMode="auto">
          <a:xfrm>
            <a:off x="0" y="177958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P:\CityU Delegation - Marathon 馬拉松\Marathon 2011\Re-union\Re-union_Barnie Kwok_2011-03-26\DSC_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876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:\CityU Delegation - Marathon 馬拉松\Marathon 2011\Re-union\Re-union_Barnie Kwok_2011-03-26\DSC_2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9" name="Rectangle 37"/>
          <p:cNvSpPr>
            <a:spLocks noGrp="1" noChangeArrowheads="1"/>
          </p:cNvSpPr>
          <p:nvPr>
            <p:ph type="title"/>
          </p:nvPr>
        </p:nvSpPr>
        <p:spPr>
          <a:xfrm>
            <a:off x="468313" y="116200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kern="1200" dirty="0">
                <a:solidFill>
                  <a:srgbClr val="CCFF66"/>
                </a:solidFill>
              </a:rPr>
              <a:t>4. Arrangement of Race Day</a:t>
            </a:r>
            <a:br>
              <a:rPr lang="en-US" altLang="zh-TW" sz="3600" b="1" kern="1200" dirty="0">
                <a:solidFill>
                  <a:srgbClr val="CCFF66"/>
                </a:solidFill>
              </a:rPr>
            </a:br>
            <a:r>
              <a:rPr lang="en-US" altLang="zh-TW" sz="3600" b="1" kern="1200" dirty="0">
                <a:solidFill>
                  <a:srgbClr val="0000FF"/>
                </a:solidFill>
              </a:rPr>
              <a:t>February 16, 2014 (Sunday</a:t>
            </a:r>
            <a:r>
              <a:rPr lang="en-US" altLang="zh-TW" sz="3600" b="1" kern="1200" dirty="0" smtClean="0">
                <a:solidFill>
                  <a:srgbClr val="0000FF"/>
                </a:solidFill>
              </a:rPr>
              <a:t>)</a:t>
            </a:r>
            <a:br>
              <a:rPr lang="en-US" altLang="zh-TW" sz="3600" b="1" kern="1200" dirty="0" smtClean="0">
                <a:solidFill>
                  <a:srgbClr val="0000FF"/>
                </a:solidFill>
              </a:rPr>
            </a:br>
            <a:r>
              <a:rPr lang="en-US" altLang="zh-TW" sz="3600" b="1" kern="1200" dirty="0" smtClean="0">
                <a:solidFill>
                  <a:srgbClr val="0000FF"/>
                </a:solidFill>
              </a:rPr>
              <a:t/>
            </a:r>
            <a:br>
              <a:rPr lang="en-US" altLang="zh-TW" sz="3600" b="1" kern="1200" dirty="0" smtClean="0">
                <a:solidFill>
                  <a:srgbClr val="0000FF"/>
                </a:solidFill>
              </a:rPr>
            </a:br>
            <a:endParaRPr lang="en-US" altLang="zh-TW" sz="3600" b="1" kern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D8F6F-0A82-4EC6-9783-F387AAF4F580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3629000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Group or Individual Photo-taking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Cheering support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Souvenir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Light refreshment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6600"/>
                </a:solidFill>
              </a:rPr>
              <a:t>Participants are required to wear </a:t>
            </a:r>
            <a:r>
              <a:rPr lang="en-US" sz="3200" dirty="0">
                <a:solidFill>
                  <a:srgbClr val="006600"/>
                </a:solidFill>
              </a:rPr>
              <a:t/>
            </a:r>
            <a:br>
              <a:rPr lang="en-US" sz="3200" dirty="0">
                <a:solidFill>
                  <a:srgbClr val="006600"/>
                </a:solidFill>
              </a:rPr>
            </a:br>
            <a:r>
              <a:rPr lang="en-US" sz="3200" dirty="0" err="1" smtClean="0">
                <a:solidFill>
                  <a:srgbClr val="006600"/>
                </a:solidFill>
              </a:rPr>
              <a:t>CityU</a:t>
            </a:r>
            <a:r>
              <a:rPr lang="en-US" sz="3200" dirty="0" smtClean="0">
                <a:solidFill>
                  <a:srgbClr val="006600"/>
                </a:solidFill>
              </a:rPr>
              <a:t> running uniform 2014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5"/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07412" cy="2520057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  <a:effectLst/>
              </a:rPr>
              <a:t>For more information: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TW" dirty="0" err="1" smtClean="0">
                <a:solidFill>
                  <a:srgbClr val="000000"/>
                </a:solidFill>
                <a:effectLst/>
              </a:rPr>
              <a:t>CityU</a:t>
            </a:r>
            <a:r>
              <a:rPr lang="en-US" altLang="zh-TW" dirty="0" smtClean="0">
                <a:solidFill>
                  <a:srgbClr val="000000"/>
                </a:solidFill>
                <a:effectLst/>
              </a:rPr>
              <a:t> Marathon 2014 Website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u="sng" dirty="0" smtClean="0">
                <a:solidFill>
                  <a:srgbClr val="000000"/>
                </a:solidFill>
                <a:effectLst/>
              </a:rPr>
              <a:t>http://www.cityu.edu.hk/marathon.htm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1" t="16020" r="1803" b="12362"/>
          <a:stretch/>
        </p:blipFill>
        <p:spPr bwMode="auto">
          <a:xfrm>
            <a:off x="4745310" y="3861048"/>
            <a:ext cx="3672408" cy="27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D8F6F-0A82-4EC6-9783-F387AAF4F580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476672"/>
            <a:ext cx="690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Technical Session </a:t>
            </a:r>
            <a:endParaRPr kumimoji="1" lang="en-US" sz="4000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1556792"/>
            <a:ext cx="8856984" cy="3960440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3600" dirty="0">
                <a:solidFill>
                  <a:srgbClr val="000000"/>
                </a:solidFill>
                <a:effectLst/>
              </a:rPr>
              <a:t>Preparation for Standard Chartered Hong Kong Marathon </a:t>
            </a:r>
            <a:r>
              <a:rPr lang="en-US" altLang="zh-TW" sz="3600" dirty="0" smtClean="0">
                <a:solidFill>
                  <a:srgbClr val="000000"/>
                </a:solidFill>
                <a:effectLst/>
              </a:rPr>
              <a:t>2014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- </a:t>
            </a:r>
            <a:r>
              <a:rPr lang="en-US" sz="3600" dirty="0">
                <a:solidFill>
                  <a:srgbClr val="000000"/>
                </a:solidFill>
                <a:effectLst/>
              </a:rPr>
              <a:t>Mr.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Ka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Man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sz="3600" dirty="0" smtClean="0">
              <a:solidFill>
                <a:srgbClr val="000000"/>
              </a:solidFill>
              <a:effectLst/>
            </a:endParaRPr>
          </a:p>
          <a:p>
            <a:pPr marL="742950" indent="-742950" eaLnBrk="1" hangingPunct="1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000000"/>
                </a:solidFill>
                <a:effectLst/>
              </a:rPr>
              <a:t>High Intensity Training for Long </a:t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Distance Runners</a:t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- </a:t>
            </a:r>
            <a:r>
              <a:rPr lang="en-US" sz="3600" dirty="0">
                <a:solidFill>
                  <a:srgbClr val="000000"/>
                </a:solidFill>
                <a:effectLst/>
              </a:rPr>
              <a:t>Mr. Wong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Tak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Shing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altLang="zh-TW" sz="25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Organizing Committee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9" y="1844675"/>
            <a:ext cx="8964613" cy="4176613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Student Development Services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Human Resources Offices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Campus Development and Facilities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 	Office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Alumni Relations Office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Department of Management          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Convocation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165404" y="1858962"/>
            <a:ext cx="1943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(SDS)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(HRO)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(CDFO)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(ARO)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(MGT)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(CONVO)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Organizing</a:t>
            </a:r>
            <a:r>
              <a:rPr lang="en-US" altLang="zh-TW" sz="40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4800" b="1" kern="1200" dirty="0">
                <a:solidFill>
                  <a:srgbClr val="CCFF66"/>
                </a:solidFill>
              </a:rPr>
              <a:t>Committee</a:t>
            </a:r>
            <a:r>
              <a:rPr lang="en-US" altLang="zh-TW" sz="40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4800" b="1" kern="1200" dirty="0">
                <a:solidFill>
                  <a:srgbClr val="CCFF66"/>
                </a:solidFill>
              </a:rPr>
              <a:t>Members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6670"/>
              </p:ext>
            </p:extLst>
          </p:nvPr>
        </p:nvGraphicFramePr>
        <p:xfrm>
          <a:off x="539552" y="1988839"/>
          <a:ext cx="7992888" cy="46908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96444"/>
                <a:gridCol w="3996444"/>
              </a:tblGrid>
              <a:tr h="586351">
                <a:tc>
                  <a:txBody>
                    <a:bodyPr/>
                    <a:lstStyle/>
                    <a:p>
                      <a:r>
                        <a:rPr lang="en-US" altLang="zh-HK" sz="2400" b="0" dirty="0" smtClean="0">
                          <a:solidFill>
                            <a:srgbClr val="000000"/>
                          </a:solidFill>
                        </a:rPr>
                        <a:t>Mrs. Dorothy</a:t>
                      </a:r>
                      <a:r>
                        <a:rPr lang="en-US" altLang="zh-HK" sz="2400" b="0" baseline="0" dirty="0" smtClean="0">
                          <a:solidFill>
                            <a:srgbClr val="000000"/>
                          </a:solidFill>
                        </a:rPr>
                        <a:t> Davies</a:t>
                      </a:r>
                      <a:endParaRPr lang="zh-HK" alt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b="0" dirty="0" smtClean="0">
                          <a:solidFill>
                            <a:srgbClr val="000000"/>
                          </a:solidFill>
                        </a:rPr>
                        <a:t>Chairman (SDS)</a:t>
                      </a:r>
                      <a:endParaRPr lang="zh-HK" alt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Sunny </a:t>
                      </a:r>
                      <a:r>
                        <a:rPr lang="en-US" altLang="zh-HK" sz="2400" baseline="0" dirty="0" err="1" smtClean="0">
                          <a:solidFill>
                            <a:srgbClr val="000000"/>
                          </a:solidFill>
                        </a:rPr>
                        <a:t>Chau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Co-Chairman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(SDS)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Ms. Clara Wong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 (SDS)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 Philip Ling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 (CDFO)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Ms. Alice Chan</a:t>
                      </a:r>
                      <a:endParaRPr lang="zh-HK" alt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(ARO)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Ms. </a:t>
                      </a:r>
                      <a:r>
                        <a:rPr lang="en-US" altLang="zh-HK" sz="2400" dirty="0" err="1" smtClean="0">
                          <a:solidFill>
                            <a:srgbClr val="000000"/>
                          </a:solidFill>
                        </a:rPr>
                        <a:t>Julyanna</a:t>
                      </a:r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 Chan</a:t>
                      </a:r>
                      <a:endParaRPr lang="zh-HK" alt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 (MGT)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 Tony Ho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(MGT)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 Gary Lee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Secretary (HRO)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038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1. General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980728"/>
            <a:ext cx="7427912" cy="143986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0000"/>
                </a:solidFill>
              </a:rPr>
              <a:t>(I)</a:t>
            </a:r>
            <a:r>
              <a:rPr lang="en-US" altLang="zh-TW" sz="2400" dirty="0" smtClean="0">
                <a:solidFill>
                  <a:srgbClr val="000000"/>
                </a:solidFill>
              </a:rPr>
              <a:t>	</a:t>
            </a:r>
            <a:r>
              <a:rPr lang="en-US" altLang="zh-TW" sz="2800" dirty="0" smtClean="0">
                <a:solidFill>
                  <a:srgbClr val="000000"/>
                </a:solidFill>
              </a:rPr>
              <a:t>Enrollment: 	</a:t>
            </a:r>
          </a:p>
          <a:p>
            <a:pPr marL="0" indent="0" eaLnBrk="1" hangingPunct="1">
              <a:buClrTx/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      - </a:t>
            </a:r>
            <a:r>
              <a:rPr lang="en-US" altLang="zh-TW" sz="2400" dirty="0" smtClean="0">
                <a:solidFill>
                  <a:srgbClr val="000000"/>
                </a:solidFill>
              </a:rPr>
              <a:t>Student-400;</a:t>
            </a:r>
            <a:r>
              <a:rPr lang="en-US" altLang="zh-TW" sz="2400" dirty="0" smtClean="0">
                <a:solidFill>
                  <a:srgbClr val="000000"/>
                </a:solidFill>
              </a:rPr>
              <a:t>	</a:t>
            </a:r>
            <a:r>
              <a:rPr lang="en-US" altLang="zh-TW" sz="2400" dirty="0" smtClean="0">
                <a:solidFill>
                  <a:srgbClr val="000000"/>
                </a:solidFill>
              </a:rPr>
              <a:t>Staff-63; 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	- </a:t>
            </a:r>
            <a:r>
              <a:rPr lang="en-US" altLang="zh-TW" sz="2400" dirty="0" smtClean="0">
                <a:solidFill>
                  <a:srgbClr val="000000"/>
                </a:solidFill>
              </a:rPr>
              <a:t>Alumni-659</a:t>
            </a:r>
            <a:r>
              <a:rPr lang="en-US" altLang="zh-TW" sz="2400" dirty="0" smtClean="0">
                <a:solidFill>
                  <a:srgbClr val="000000"/>
                </a:solidFill>
              </a:rPr>
              <a:t>; 	</a:t>
            </a:r>
            <a:r>
              <a:rPr lang="en-US" altLang="zh-TW" sz="2400" dirty="0" smtClean="0">
                <a:solidFill>
                  <a:srgbClr val="000000"/>
                </a:solidFill>
              </a:rPr>
              <a:t>Dependant-75</a:t>
            </a:r>
            <a:r>
              <a:rPr lang="en-US" altLang="zh-TW" sz="2400" dirty="0" smtClean="0">
                <a:solidFill>
                  <a:srgbClr val="000000"/>
                </a:solidFill>
              </a:rPr>
              <a:t>	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94414"/>
              </p:ext>
            </p:extLst>
          </p:nvPr>
        </p:nvGraphicFramePr>
        <p:xfrm>
          <a:off x="539750" y="2564904"/>
          <a:ext cx="7992690" cy="4024847"/>
        </p:xfrm>
        <a:graphic>
          <a:graphicData uri="http://schemas.openxmlformats.org/drawingml/2006/table">
            <a:tbl>
              <a:tblPr/>
              <a:tblGrid>
                <a:gridCol w="2790525"/>
                <a:gridCol w="1782791"/>
                <a:gridCol w="1853536"/>
                <a:gridCol w="1565838"/>
              </a:tblGrid>
              <a:tr h="61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Male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Female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10Km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358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224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582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Half Marathon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270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86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356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Full Marathon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229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30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259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Half Marathon Wheelchair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73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Total: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857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340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1197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1D73-1D56-49C5-984A-F8F80ED24CE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1.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>
                <a:solidFill>
                  <a:srgbClr val="CCFF66"/>
                </a:solidFill>
              </a:rPr>
              <a:t>General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 smtClean="0">
                <a:solidFill>
                  <a:srgbClr val="CCFF66"/>
                </a:solidFill>
              </a:rPr>
              <a:t>Information (cont.)</a:t>
            </a:r>
            <a:endParaRPr lang="en-US" altLang="zh-TW" b="1" kern="1200" dirty="0">
              <a:solidFill>
                <a:srgbClr val="CCFF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246688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2700" dirty="0">
                <a:solidFill>
                  <a:srgbClr val="000000"/>
                </a:solidFill>
                <a:latin typeface="Verdana" pitchFamily="34" charset="0"/>
              </a:rPr>
              <a:t>(II) Event Schedule: February </a:t>
            </a:r>
            <a:r>
              <a:rPr lang="en-US" altLang="zh-TW" sz="2700" dirty="0" smtClean="0">
                <a:solidFill>
                  <a:srgbClr val="000000"/>
                </a:solidFill>
                <a:latin typeface="Verdana" pitchFamily="34" charset="0"/>
              </a:rPr>
              <a:t>16, 2014 </a:t>
            </a:r>
            <a:r>
              <a:rPr lang="en-US" altLang="zh-TW" sz="2700" dirty="0">
                <a:solidFill>
                  <a:srgbClr val="000000"/>
                </a:solidFill>
                <a:latin typeface="Verdana" pitchFamily="34" charset="0"/>
              </a:rPr>
              <a:t>(Sunday)</a:t>
            </a:r>
            <a:endParaRPr lang="en-US" sz="2700" dirty="0">
              <a:solidFill>
                <a:srgbClr val="000000"/>
              </a:solidFill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</a:rPr>
              <a:t>  Starting Time 	    Starting Point       Finishing Point</a:t>
            </a:r>
            <a:r>
              <a:rPr lang="en-US" altLang="zh-TW" dirty="0" smtClean="0">
                <a:solidFill>
                  <a:srgbClr val="000000"/>
                </a:solidFill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48038" y="3582988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Island Eastern Corridor</a:t>
            </a:r>
            <a:endParaRPr kumimoji="1"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229350" y="3573463"/>
            <a:ext cx="215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2413" y="3582988"/>
            <a:ext cx="3311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- 5:30 (Challenge)</a:t>
            </a:r>
          </a:p>
          <a:p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- 6:00 (Run 1)</a:t>
            </a:r>
          </a:p>
          <a:p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- 6:30 (Run 2)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7:00 (Run 3)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7:30 (Run 4)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8:00 (Run 5)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79838" y="1916832"/>
            <a:ext cx="172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-251867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1.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>
                <a:solidFill>
                  <a:srgbClr val="CCFF66"/>
                </a:solidFill>
              </a:rPr>
              <a:t>General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 smtClean="0">
                <a:solidFill>
                  <a:srgbClr val="CCFF66"/>
                </a:solidFill>
              </a:rPr>
              <a:t>Information (cont.)</a:t>
            </a:r>
            <a:endParaRPr lang="en-US" altLang="zh-TW" b="1" kern="1200" dirty="0">
              <a:solidFill>
                <a:srgbClr val="CC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916833"/>
            <a:ext cx="9144000" cy="2016224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</a:rPr>
              <a:t>    Starting Time        Starting Point        Finishing Point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19475" y="2395736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627313" y="1412776"/>
            <a:ext cx="3671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Half Marathon</a:t>
            </a:r>
            <a:endParaRPr kumimoji="1" 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987824" y="3933056"/>
            <a:ext cx="345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Full Marathon</a:t>
            </a:r>
            <a:endParaRPr kumimoji="1" 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72225" y="239573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2348880"/>
            <a:ext cx="39608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:30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(Challenge)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8:00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(Run 1)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8:45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(Run 2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Char char="-"/>
            </a:pP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9:30 a.m. (Run 3)</a:t>
            </a:r>
            <a:endParaRPr kumimoji="1" lang="en-US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6512" y="4581128"/>
            <a:ext cx="9144000" cy="2584033"/>
            <a:chOff x="36512" y="4768726"/>
            <a:chExt cx="9144000" cy="2584033"/>
          </a:xfrm>
        </p:grpSpPr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36512" y="4768726"/>
              <a:ext cx="9144000" cy="2016224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1" lang="en-US" altLang="zh-TW" sz="2400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   Starting Time        Starting Point        Finishing Point</a:t>
              </a:r>
              <a:endParaRPr kumimoji="1" lang="en-US" altLang="zh-TW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346450" y="5203701"/>
              <a:ext cx="237807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Nathan Road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79388" y="5229101"/>
              <a:ext cx="352901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-"/>
              </a:pPr>
              <a:r>
                <a:rPr kumimoji="1" lang="en-US" altLang="zh-TW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1" lang="en-US" altLang="zh-TW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6:10 </a:t>
              </a:r>
              <a:r>
                <a:rPr kumimoji="1" lang="en-US" altLang="zh-TW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a.m. (Challenge)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1"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6:40 </a:t>
              </a: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a.m. (Run1</a:t>
              </a:r>
              <a:r>
                <a:rPr kumimoji="1"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1"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7:10 a.m. (Run 2)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endPara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6372225" y="5229101"/>
              <a:ext cx="2305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rgbClr val="0000FF"/>
                </a:buClr>
                <a:defRPr/>
              </a:pPr>
              <a:r>
                <a:rPr kumimoji="1" lang="en-US" altLang="zh-TW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Victoria Park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9512" y="981075"/>
            <a:ext cx="87125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en-US" altLang="zh-TW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(II) Event </a:t>
            </a:r>
            <a:r>
              <a:rPr kumimoji="1" lang="en-US" altLang="zh-TW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Schedule: February </a:t>
            </a:r>
            <a:r>
              <a:rPr kumimoji="1" lang="en-US" altLang="zh-TW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16, 2014 </a:t>
            </a:r>
            <a:r>
              <a:rPr kumimoji="1" lang="en-US" altLang="zh-TW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(Sunday)</a:t>
            </a:r>
            <a:endParaRPr lang="en-US" sz="27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6512" y="4725144"/>
            <a:ext cx="9144000" cy="1440160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1" lang="en-US" altLang="zh-TW" sz="2400" u="sng" dirty="0" smtClean="0">
                <a:solidFill>
                  <a:srgbClr val="000000"/>
                </a:solidFill>
                <a:latin typeface="Verdana" pitchFamily="34" charset="0"/>
              </a:rPr>
              <a:t>2. 10km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1" lang="en-US" altLang="zh-TW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</a:t>
            </a:r>
            <a:r>
              <a:rPr kumimoji="1" lang="en-US" altLang="zh-TW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Starting Time        Starting Point        Finishing Point</a:t>
            </a:r>
            <a:endParaRPr kumimoji="1" lang="en-US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1. General </a:t>
            </a:r>
            <a:r>
              <a:rPr lang="en-US" altLang="zh-TW" b="1" kern="1200" dirty="0" smtClean="0">
                <a:solidFill>
                  <a:srgbClr val="CCFF66"/>
                </a:solidFill>
              </a:rPr>
              <a:t>Information (cont.)</a:t>
            </a:r>
            <a:endParaRPr lang="en-US" altLang="zh-TW" b="1" kern="1200" dirty="0">
              <a:solidFill>
                <a:srgbClr val="CC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261022"/>
            <a:ext cx="9144000" cy="138400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  <a:effectLst/>
              </a:rPr>
              <a:t>1. 3km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</a:rPr>
              <a:t>    Starting Time        Starting Point        Finishing Point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19475" y="3115816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46450" y="5564088"/>
            <a:ext cx="2378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58182" y="1584201"/>
            <a:ext cx="4716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Wheelchair Race</a:t>
            </a:r>
            <a:endParaRPr kumimoji="1" 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72225" y="306896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3115816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:00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1" lang="en-US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9388" y="5581689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5:15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372225" y="55640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9512" y="981075"/>
            <a:ext cx="87125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en-US" altLang="zh-TW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(II) Event </a:t>
            </a:r>
            <a:r>
              <a:rPr kumimoji="1" lang="en-US" altLang="zh-TW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Schedule: February </a:t>
            </a:r>
            <a:r>
              <a:rPr kumimoji="1" lang="en-US" altLang="zh-TW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16, 2014 </a:t>
            </a:r>
            <a:r>
              <a:rPr kumimoji="1" lang="en-US" altLang="zh-TW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(Sunday)</a:t>
            </a:r>
            <a:endParaRPr lang="en-US" sz="27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2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8302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200" kern="1200" dirty="0" smtClean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+mn-cs"/>
              </a:rPr>
              <a:t>(III) Route</a:t>
            </a:r>
            <a:endParaRPr lang="en-US" altLang="zh-TW" sz="3200" kern="1200" dirty="0">
              <a:solidFill>
                <a:srgbClr val="000000"/>
              </a:solidFill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8635"/>
            <a:ext cx="8568952" cy="3666629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ffectLst/>
              </a:rPr>
              <a:t>10Km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b="1" dirty="0" smtClean="0"/>
              <a:t>	</a:t>
            </a:r>
            <a:br>
              <a:rPr lang="en-US" altLang="zh-TW" sz="2400" b="1" dirty="0" smtClean="0"/>
            </a:br>
            <a:r>
              <a:rPr lang="en-US" altLang="zh-TW" sz="2400" dirty="0" smtClean="0">
                <a:solidFill>
                  <a:srgbClr val="000000"/>
                </a:solidFill>
              </a:rPr>
              <a:t>Start on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3">
                    <a:lumMod val="75000"/>
                  </a:schemeClr>
                </a:solidFill>
              </a:rPr>
              <a:t>Island Eastern Corridor (East bound) near City Garden</a:t>
            </a:r>
            <a:r>
              <a:rPr lang="en-US" altLang="zh-TW" sz="2400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000000"/>
                </a:solidFill>
              </a:rPr>
              <a:t>Turning Point - near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Oi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Tak</a:t>
            </a:r>
            <a:r>
              <a:rPr lang="en-US" altLang="zh-TW" sz="2400" dirty="0" smtClean="0">
                <a:solidFill>
                  <a:srgbClr val="000000"/>
                </a:solidFill>
              </a:rPr>
              <a:t> Street,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Shau</a:t>
            </a:r>
            <a:r>
              <a:rPr lang="en-US" altLang="zh-TW" sz="2400" dirty="0" smtClean="0">
                <a:solidFill>
                  <a:srgbClr val="000000"/>
                </a:solidFill>
              </a:rPr>
              <a:t> Kei Wan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b="1" dirty="0" smtClean="0">
                <a:solidFill>
                  <a:srgbClr val="000000"/>
                </a:solidFill>
              </a:rPr>
              <a:t/>
            </a:r>
            <a:br>
              <a:rPr lang="en-US" altLang="zh-TW" sz="2400" b="1" dirty="0" smtClean="0">
                <a:solidFill>
                  <a:srgbClr val="000000"/>
                </a:solidFill>
              </a:rPr>
            </a:br>
            <a:r>
              <a:rPr lang="en-US" altLang="zh-TW" sz="2400" b="1" dirty="0" smtClean="0">
                <a:solidFill>
                  <a:srgbClr val="000000"/>
                </a:solidFill>
              </a:rPr>
              <a:t>Finish at </a:t>
            </a:r>
            <a:r>
              <a:rPr lang="en-US" altLang="zh-TW" sz="2400" b="1" dirty="0" smtClean="0">
                <a:solidFill>
                  <a:schemeClr val="accent3">
                    <a:lumMod val="75000"/>
                  </a:schemeClr>
                </a:solidFill>
              </a:rPr>
              <a:t>Victoria Park, Hong Kong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395536" y="4437112"/>
            <a:ext cx="3603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245" name="Line 12"/>
          <p:cNvSpPr>
            <a:spLocks noChangeShapeType="1"/>
          </p:cNvSpPr>
          <p:nvPr/>
        </p:nvSpPr>
        <p:spPr bwMode="auto">
          <a:xfrm>
            <a:off x="323528" y="5229200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457200" y="-1714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kumimoji="1" lang="en-US" altLang="zh-TW" sz="4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General </a:t>
            </a: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Information (cont.)</a:t>
            </a:r>
            <a:endParaRPr kumimoji="1" lang="en-US" altLang="zh-TW" sz="4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9">
      <a:dk1>
        <a:srgbClr val="FFCC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etition 9">
        <a:dk1>
          <a:srgbClr val="FFCC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etition 9">
    <a:dk1>
      <a:srgbClr val="FFCC00"/>
    </a:dk1>
    <a:lt1>
      <a:srgbClr val="FFFFFF"/>
    </a:lt1>
    <a:dk2>
      <a:srgbClr val="FF9900"/>
    </a:dk2>
    <a:lt2>
      <a:srgbClr val="FFFF99"/>
    </a:lt2>
    <a:accent1>
      <a:srgbClr val="FF5050"/>
    </a:accent1>
    <a:accent2>
      <a:srgbClr val="CC3300"/>
    </a:accent2>
    <a:accent3>
      <a:srgbClr val="FFCAAA"/>
    </a:accent3>
    <a:accent4>
      <a:srgbClr val="DADADA"/>
    </a:accent4>
    <a:accent5>
      <a:srgbClr val="FFB3B3"/>
    </a:accent5>
    <a:accent6>
      <a:srgbClr val="B92D00"/>
    </a:accent6>
    <a:hlink>
      <a:srgbClr val="FFFF99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689</Words>
  <Application>Microsoft Office PowerPoint</Application>
  <PresentationFormat>On-screen Show (4:3)</PresentationFormat>
  <Paragraphs>245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Competition</vt:lpstr>
      <vt:lpstr>PowerPoint Presentation</vt:lpstr>
      <vt:lpstr>                   Date:  December 5, 2013 (Thursday)  Time:   7:00 p.m. – 9:00 p.m.  Place:  Joint Sports Centre  </vt:lpstr>
      <vt:lpstr>Organizing Committee</vt:lpstr>
      <vt:lpstr>Organizing Committee Members</vt:lpstr>
      <vt:lpstr>1. General Information</vt:lpstr>
      <vt:lpstr>1. General Information (cont.)</vt:lpstr>
      <vt:lpstr>1. General Information (cont.)</vt:lpstr>
      <vt:lpstr>1. General Information (cont.)</vt:lpstr>
      <vt:lpstr>(III) Route</vt:lpstr>
      <vt:lpstr>PowerPoint Presentation</vt:lpstr>
      <vt:lpstr>(III) Route</vt:lpstr>
      <vt:lpstr> (III) Route: Half Marathon</vt:lpstr>
      <vt:lpstr>(III) Route</vt:lpstr>
      <vt:lpstr>(III) Route: Full Marathon</vt:lpstr>
      <vt:lpstr>2. Supports &amp; Incentives</vt:lpstr>
      <vt:lpstr>2. Supports &amp; Incentives (cont.)</vt:lpstr>
      <vt:lpstr>3. Important Days</vt:lpstr>
      <vt:lpstr>I. Running Clinic</vt:lpstr>
      <vt:lpstr>II. Uniform Collection</vt:lpstr>
      <vt:lpstr>III. Flag Presentation  Ceremony</vt:lpstr>
      <vt:lpstr>IV. Re-union &amp; Prize Presentation Dinner</vt:lpstr>
      <vt:lpstr>PowerPoint Presentation</vt:lpstr>
      <vt:lpstr>PowerPoint Presentation</vt:lpstr>
      <vt:lpstr>PowerPoint Presentation</vt:lpstr>
      <vt:lpstr>4. Arrangement of Race Day February 16, 2014 (Sunday)  </vt:lpstr>
      <vt:lpstr>Information</vt:lpstr>
      <vt:lpstr>PowerPoint Presentation</vt:lpstr>
    </vt:vector>
  </TitlesOfParts>
  <Company>CityU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CityU Delegation -                                                                Hong Kong Standard Chartered Marathon 2008</dc:title>
  <dc:creator>Sunny</dc:creator>
  <cp:lastModifiedBy>Mr. Sunny Y K CHAU</cp:lastModifiedBy>
  <cp:revision>288</cp:revision>
  <cp:lastPrinted>2013-12-02T04:22:15Z</cp:lastPrinted>
  <dcterms:created xsi:type="dcterms:W3CDTF">2007-12-17T15:45:17Z</dcterms:created>
  <dcterms:modified xsi:type="dcterms:W3CDTF">2013-12-05T09:57:22Z</dcterms:modified>
</cp:coreProperties>
</file>